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4" r:id="rId9"/>
    <p:sldId id="265" r:id="rId10"/>
    <p:sldId id="267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717"/>
    <a:srgbClr val="0F0F0F"/>
    <a:srgbClr val="857979"/>
    <a:srgbClr val="936B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CC096-2393-4A10-AE74-6538B787B7B8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F6B613-A17C-43E1-A721-781B3E802C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371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6B613-A17C-43E1-A721-781B3E802CA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270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6B613-A17C-43E1-A721-781B3E802CA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425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910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94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182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02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7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88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13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74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467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891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7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FE99B-2628-4229-AF2C-AE4A924B807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D53F3-B535-4AE8-B43B-E6EF9D3E22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183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2.png"/><Relationship Id="rId18" Type="http://schemas.openxmlformats.org/officeDocument/2006/relationships/image" Target="../media/image30.png"/><Relationship Id="rId3" Type="http://schemas.openxmlformats.org/officeDocument/2006/relationships/image" Target="../media/image13.png"/><Relationship Id="rId21" Type="http://schemas.openxmlformats.org/officeDocument/2006/relationships/image" Target="../media/image32.png"/><Relationship Id="rId7" Type="http://schemas.openxmlformats.org/officeDocument/2006/relationships/image" Target="../media/image22.png"/><Relationship Id="rId12" Type="http://schemas.openxmlformats.org/officeDocument/2006/relationships/image" Target="../media/image21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20.png"/><Relationship Id="rId5" Type="http://schemas.openxmlformats.org/officeDocument/2006/relationships/image" Target="../media/image27.png"/><Relationship Id="rId15" Type="http://schemas.openxmlformats.org/officeDocument/2006/relationships/image" Target="../media/image17.png"/><Relationship Id="rId10" Type="http://schemas.openxmlformats.org/officeDocument/2006/relationships/image" Target="../media/image16.png"/><Relationship Id="rId19" Type="http://schemas.openxmlformats.org/officeDocument/2006/relationships/image" Target="../media/image9.png"/><Relationship Id="rId4" Type="http://schemas.openxmlformats.org/officeDocument/2006/relationships/image" Target="../media/image14.png"/><Relationship Id="rId9" Type="http://schemas.openxmlformats.org/officeDocument/2006/relationships/image" Target="../media/image15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558898" y="2842804"/>
            <a:ext cx="5184576" cy="1466353"/>
          </a:xfrm>
          <a:prstGeom prst="rect">
            <a:avLst/>
          </a:prstGeom>
          <a:solidFill>
            <a:schemeClr val="bg1">
              <a:alpha val="90000"/>
            </a:schemeClr>
          </a:solidFill>
          <a:ln w="63500">
            <a:solidFill>
              <a:schemeClr val="accent2">
                <a:lumMod val="50000"/>
              </a:schemeClr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843808" y="3262076"/>
            <a:ext cx="6400800" cy="1080120"/>
          </a:xfrm>
        </p:spPr>
        <p:txBody>
          <a:bodyPr/>
          <a:lstStyle/>
          <a:p>
            <a:r>
              <a:rPr lang="en-US" altLang="ko-KR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2012181025 </a:t>
            </a:r>
            <a:r>
              <a:rPr lang="ko-KR" altLang="en-US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윤진우</a:t>
            </a:r>
            <a:endParaRPr lang="ko-KR" altLang="en-US" b="1" dirty="0">
              <a:solidFill>
                <a:schemeClr val="tx1"/>
              </a:solidFill>
              <a:latin typeface="MD개성체" pitchFamily="18" charset="-127"/>
              <a:ea typeface="MD개성체" pitchFamily="18" charset="-127"/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395536" y="404664"/>
            <a:ext cx="8204448" cy="1902073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2D</a:t>
            </a:r>
            <a:r>
              <a:rPr lang="ko-KR" altLang="en-US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프로그래밍</a:t>
            </a:r>
            <a:r>
              <a:rPr lang="en-US" altLang="ko-KR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_1</a:t>
            </a:r>
            <a:r>
              <a:rPr lang="ko-KR" altLang="en-US" b="1" dirty="0" smtClean="0">
                <a:solidFill>
                  <a:schemeClr val="tx1"/>
                </a:solidFill>
                <a:latin typeface="MD개성체" pitchFamily="18" charset="-127"/>
                <a:ea typeface="MD개성체" pitchFamily="18" charset="-127"/>
              </a:rPr>
              <a:t>차 프로젝트</a:t>
            </a:r>
            <a:endParaRPr lang="ko-KR" altLang="en-US" b="1" dirty="0">
              <a:solidFill>
                <a:schemeClr val="tx1"/>
              </a:solidFill>
              <a:latin typeface="MD개성체" pitchFamily="18" charset="-127"/>
              <a:ea typeface="MD개성체" pitchFamily="18" charset="-127"/>
            </a:endParaRPr>
          </a:p>
        </p:txBody>
      </p:sp>
      <p:pic>
        <p:nvPicPr>
          <p:cNvPr id="3075" name="Picture 3" descr="C:\Users\jiwyo\Desktop\과제 리소스 - 복사본\2dpro_1st\배경제거\오른쪽\그림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354" y="5870094"/>
            <a:ext cx="471997" cy="48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C:\Users\jiwyo\Desktop\과제 리소스 - 복사본\2dpro_1st\배경제거\위\그림2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989" y="4973592"/>
            <a:ext cx="571658" cy="531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:\Users\jiwyo\Desktop\과제 리소스 - 복사본\2dpro_1st\배경제거\위\그림2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294" y="5878706"/>
            <a:ext cx="476250" cy="48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Picture 11" descr="C:\Users\jiwyo\Desktop\과제 리소스 - 복사본\2dpro_1st\배경제거\위\그림57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8666" y="6351107"/>
            <a:ext cx="415372" cy="41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C:\Users\jiwyo\Desktop\과제 리소스 - 복사본\2dpro_1st\배경제거\왼쪽\그림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093" y="6318287"/>
            <a:ext cx="447451" cy="456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 descr="C:\Users\jiwyo\Desktop\과제 리소스 - 복사본\2dpro_1st\배경제거\왼쪽\그림3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412" y="6318287"/>
            <a:ext cx="514350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C:\Users\jiwyo\Desktop\과제 리소스 - 복사본\2dpro_1st\배경제거\왼쪽\그림6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460" y="6313983"/>
            <a:ext cx="440539" cy="42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Picture 15" descr="C:\Users\jiwyo\Desktop\과제 리소스 - 복사본\2dpro_1st\배경제거\왼쪽\그림4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527" y="6284949"/>
            <a:ext cx="485775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C:\Users\jiwyo\Desktop\과제 리소스 - 복사본\2dpro_1st\배경제거\위\그림38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23" y="5470002"/>
            <a:ext cx="51911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372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47764" y="332656"/>
            <a:ext cx="8644716" cy="6092327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ㄱ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8229600" cy="1143000"/>
          </a:xfrm>
        </p:spPr>
        <p:txBody>
          <a:bodyPr/>
          <a:lstStyle/>
          <a:p>
            <a:r>
              <a:rPr lang="ko-KR" altLang="en-US" dirty="0" smtClean="0">
                <a:latin typeface="MD개성체" pitchFamily="18" charset="-127"/>
                <a:ea typeface="MD개성체" pitchFamily="18" charset="-127"/>
              </a:rPr>
              <a:t>자체평가</a:t>
            </a:r>
            <a:endParaRPr lang="ko-KR" altLang="en-US" dirty="0">
              <a:latin typeface="MD개성체" pitchFamily="18" charset="-127"/>
              <a:ea typeface="MD개성체" pitchFamily="18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643113"/>
              </p:ext>
            </p:extLst>
          </p:nvPr>
        </p:nvGraphicFramePr>
        <p:xfrm>
          <a:off x="467544" y="1268758"/>
          <a:ext cx="8352928" cy="4032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924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8327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평가항목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평가</a:t>
                      </a:r>
                      <a:endParaRPr lang="en-US" altLang="ko-KR" sz="1600" dirty="0" smtClean="0"/>
                    </a:p>
                    <a:p>
                      <a:pPr algn="ctr" latinLnBrk="1"/>
                      <a:r>
                        <a:rPr lang="en-US" altLang="ko-KR" sz="1600" dirty="0" smtClean="0"/>
                        <a:t>(A:</a:t>
                      </a:r>
                      <a:r>
                        <a:rPr lang="ko-KR" altLang="en-US" sz="1600" dirty="0" err="1" smtClean="0"/>
                        <a:t>매우잘함</a:t>
                      </a:r>
                      <a:r>
                        <a:rPr lang="en-US" altLang="ko-KR" sz="1600" dirty="0" smtClean="0"/>
                        <a:t>,B:</a:t>
                      </a:r>
                      <a:r>
                        <a:rPr lang="ko-KR" altLang="en-US" sz="1600" dirty="0" smtClean="0"/>
                        <a:t>잘함</a:t>
                      </a:r>
                      <a:r>
                        <a:rPr lang="en-US" altLang="ko-KR" sz="1600" dirty="0" smtClean="0"/>
                        <a:t>,C:</a:t>
                      </a:r>
                      <a:r>
                        <a:rPr lang="ko-KR" altLang="en-US" sz="1600" dirty="0" smtClean="0"/>
                        <a:t>보통</a:t>
                      </a:r>
                      <a:r>
                        <a:rPr lang="en-US" altLang="ko-KR" sz="1600" dirty="0" smtClean="0"/>
                        <a:t>,D:</a:t>
                      </a:r>
                      <a:r>
                        <a:rPr lang="ko-KR" altLang="en-US" sz="1600" dirty="0" smtClean="0"/>
                        <a:t>못함</a:t>
                      </a:r>
                      <a:r>
                        <a:rPr lang="en-US" altLang="ko-KR" sz="1600" dirty="0" smtClean="0"/>
                        <a:t>,E:</a:t>
                      </a:r>
                      <a:r>
                        <a:rPr lang="ko-KR" altLang="en-US" sz="1600" dirty="0" err="1" smtClean="0"/>
                        <a:t>매우못함</a:t>
                      </a:r>
                      <a:r>
                        <a:rPr lang="en-US" altLang="ko-KR" sz="1600" dirty="0" smtClean="0"/>
                        <a:t>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발표자료에 포함할 내용을 다 포함했는가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A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 smtClean="0"/>
                        <a:t>게임컨셉이</a:t>
                      </a:r>
                      <a:r>
                        <a:rPr lang="ko-KR" altLang="en-US" sz="1600" dirty="0" smtClean="0"/>
                        <a:t> 잘 표현되었는가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A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게임 핵심 </a:t>
                      </a:r>
                      <a:r>
                        <a:rPr lang="ko-KR" altLang="en-US" sz="1600" dirty="0" err="1" smtClean="0"/>
                        <a:t>메카닉의</a:t>
                      </a:r>
                      <a:r>
                        <a:rPr lang="ko-KR" altLang="en-US" sz="1600" dirty="0" smtClean="0"/>
                        <a:t> 제시가 잘 되었는가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B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게임 실행 흐름이 잘 표현되었는가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D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개발 범위가 구체적이며</a:t>
                      </a:r>
                      <a:r>
                        <a:rPr lang="en-US" altLang="ko-KR" sz="1600" dirty="0" smtClean="0"/>
                        <a:t>,</a:t>
                      </a:r>
                      <a:r>
                        <a:rPr lang="ko-KR" altLang="en-US" sz="1600" dirty="0" smtClean="0"/>
                        <a:t> 측정 가능한가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D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332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개발 계획이 구체적이며 </a:t>
                      </a:r>
                      <a:r>
                        <a:rPr lang="ko-KR" altLang="en-US" sz="1600" dirty="0" err="1" smtClean="0"/>
                        <a:t>실행가능한가</a:t>
                      </a:r>
                      <a:r>
                        <a:rPr lang="en-US" altLang="ko-KR" sz="1600" dirty="0" smtClean="0"/>
                        <a:t>?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C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478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3528" y="404664"/>
            <a:ext cx="8429650" cy="5930849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94731"/>
            <a:ext cx="8229600" cy="1143000"/>
          </a:xfrm>
        </p:spPr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모아라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 부셔라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 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이겨라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65534"/>
            <a:ext cx="8229600" cy="4525963"/>
          </a:xfrm>
        </p:spPr>
        <p:txBody>
          <a:bodyPr>
            <a:normAutofit lnSpcReduction="10000"/>
          </a:bodyPr>
          <a:lstStyle/>
          <a:p>
            <a:endParaRPr lang="en-US" altLang="ko-KR" sz="1800" dirty="0" smtClean="0"/>
          </a:p>
          <a:p>
            <a:endParaRPr lang="en-US" altLang="ko-KR" sz="1800" dirty="0"/>
          </a:p>
          <a:p>
            <a:endParaRPr lang="en-US" altLang="ko-KR" sz="1800" dirty="0" smtClean="0"/>
          </a:p>
          <a:p>
            <a:endParaRPr lang="en-US" altLang="ko-KR" sz="1800" dirty="0"/>
          </a:p>
          <a:p>
            <a:endParaRPr lang="en-US" altLang="ko-KR" sz="1800" dirty="0" smtClean="0"/>
          </a:p>
          <a:p>
            <a:endParaRPr lang="en-US" altLang="ko-KR" sz="1800" dirty="0"/>
          </a:p>
          <a:p>
            <a:endParaRPr lang="en-US" altLang="ko-KR" sz="1800" dirty="0" smtClean="0"/>
          </a:p>
          <a:p>
            <a:endParaRPr lang="en-US" altLang="ko-KR" sz="1800" dirty="0" smtClean="0"/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연계되는 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3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개의 게임을 통해 승리를 쟁취하라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사람을 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‘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모아서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’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 상대를 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‘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부시고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’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 싸워서 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‘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이겨야</a:t>
            </a:r>
            <a:r>
              <a:rPr lang="en-US" altLang="ko-KR" sz="1800" dirty="0" smtClean="0">
                <a:latin typeface="MD개성체" pitchFamily="18" charset="-127"/>
                <a:ea typeface="MD개성체" pitchFamily="18" charset="-127"/>
              </a:rPr>
              <a:t>’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한다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제한된 시간 안에 해내야 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플레이가 쉬워짐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플레이 스타일에 따른 육성요소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각각의 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게임들 안에 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전략요소</a:t>
            </a:r>
            <a:r>
              <a:rPr lang="ko-KR" altLang="en-US" sz="1800" dirty="0">
                <a:latin typeface="MD개성체" pitchFamily="18" charset="-127"/>
                <a:ea typeface="MD개성체" pitchFamily="18" charset="-127"/>
              </a:rPr>
              <a:t>가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 </a:t>
            </a:r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있어 머리를 써 가며 플레이 </a:t>
            </a:r>
            <a:r>
              <a:rPr lang="ko-KR" altLang="en-US" sz="1800" dirty="0" err="1" smtClean="0">
                <a:latin typeface="MD개성체" pitchFamily="18" charset="-127"/>
                <a:ea typeface="MD개성체" pitchFamily="18" charset="-127"/>
              </a:rPr>
              <a:t>해야함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1800" dirty="0" smtClean="0">
                <a:latin typeface="MD개성체" pitchFamily="18" charset="-127"/>
                <a:ea typeface="MD개성체" pitchFamily="18" charset="-127"/>
              </a:rPr>
              <a:t>게임 진행의 필요한 캐릭터의 움직임은 키보드로 가능</a:t>
            </a:r>
            <a:endParaRPr lang="en-US" altLang="ko-KR" sz="1800" dirty="0" smtClean="0">
              <a:latin typeface="MD개성체" pitchFamily="18" charset="-127"/>
              <a:ea typeface="MD개성체" pitchFamily="18" charset="-127"/>
            </a:endParaRPr>
          </a:p>
          <a:p>
            <a:endParaRPr lang="en-US" altLang="ko-KR" sz="2800" dirty="0" smtClean="0"/>
          </a:p>
          <a:p>
            <a:endParaRPr lang="en-US" altLang="ko-KR" sz="2800" dirty="0"/>
          </a:p>
          <a:p>
            <a:endParaRPr lang="ko-KR" altLang="en-US" sz="2800" dirty="0"/>
          </a:p>
        </p:txBody>
      </p:sp>
      <p:pic>
        <p:nvPicPr>
          <p:cNvPr id="2050" name="Picture 2" descr="C:\Users\jiwyo\Desktop\과제 리소스 - 복사본\2dpro_1st\배경제거\아래\그림2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510" y="1263427"/>
            <a:ext cx="89535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jiwyo\Desktop\과제 리소스 - 복사본\2dpro_1st\배경제거\아래\그림2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254" y="2017985"/>
            <a:ext cx="952500" cy="100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jiwyo\Desktop\과제 리소스 - 복사본\2dpro_1st\배경제거\아래\그림3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5504" y="2149252"/>
            <a:ext cx="2019300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jiwyo\Desktop\과제 리소스 - 복사본\2dpro_1st\배경제거\아래\그림3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128582"/>
            <a:ext cx="93345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jiwyo\Desktop\과제 리소스 - 복사본\2dpro_1st\배경제거\아래\그림3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982" y="2207992"/>
            <a:ext cx="1009650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jiwyo\Desktop\과제 리소스 - 복사본\2dpro_1st\배경제거\아래\그림33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982" y="2154292"/>
            <a:ext cx="1038225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C:\Users\jiwyo\Desktop\과제 리소스 - 복사본\2dpro_1st\배경제거\아래\그림50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754" y="2039228"/>
            <a:ext cx="10287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:\Users\jiwyo\Desktop\과제 리소스 - 복사본\2dpro_1st\배경제거\아래\그림5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120552"/>
            <a:ext cx="10287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C:\Users\jiwyo\Desktop\과제 리소스 - 복사본\2dpro_1st\배경제거\아래\그림59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811" y="1204782"/>
            <a:ext cx="10287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C:\Users\jiwyo\Desktop\과제 리소스 - 복사본\2dpro_1st\배경제거\아래\그림25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878" y="1094060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1" name="Picture 13" descr="C:\Users\jiwyo\Desktop\과제 리소스 - 복사본\2dpro_1st\배경제거\아래\그림26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245" y="1100007"/>
            <a:ext cx="904875" cy="98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:\Users\jiwyo\Desktop\과제 리소스 - 복사본\2dpro_1st\배경제거\아래\그림27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327249"/>
            <a:ext cx="942975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56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434217"/>
            <a:ext cx="8352928" cy="5930849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8229600" cy="1143000"/>
          </a:xfrm>
        </p:spPr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메인 게임 화면 구성 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– 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모아라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 descr="C:\Users\jiwyo\Desktop\과제 리소스\2dpro_1st\K-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6" y="1311687"/>
            <a:ext cx="7896225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19872" y="1342375"/>
            <a:ext cx="2448272" cy="553998"/>
          </a:xfrm>
          <a:prstGeom prst="rect">
            <a:avLst/>
          </a:prstGeom>
          <a:solidFill>
            <a:schemeClr val="bg1">
              <a:alpha val="47000"/>
            </a:schemeClr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r>
              <a:rPr lang="en-US" altLang="ko-KR" sz="2200" dirty="0" smtClean="0"/>
              <a:t> </a:t>
            </a:r>
            <a:r>
              <a:rPr lang="en-US" altLang="ko-KR" sz="3000" b="1" dirty="0" smtClean="0">
                <a:solidFill>
                  <a:schemeClr val="accent2">
                    <a:lumMod val="75000"/>
                  </a:schemeClr>
                </a:solidFill>
                <a:latin typeface="양재벨라체M" pitchFamily="18" charset="-127"/>
                <a:ea typeface="양재벨라체M" pitchFamily="18" charset="-127"/>
              </a:rPr>
              <a:t>TIME 00 : 00</a:t>
            </a:r>
            <a:endParaRPr lang="ko-KR" altLang="en-US" sz="3000" b="1" dirty="0">
              <a:solidFill>
                <a:schemeClr val="accent2">
                  <a:lumMod val="75000"/>
                </a:schemeClr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  <p:sp>
        <p:nvSpPr>
          <p:cNvPr id="10" name="사각형 설명선 9"/>
          <p:cNvSpPr/>
          <p:nvPr/>
        </p:nvSpPr>
        <p:spPr>
          <a:xfrm>
            <a:off x="5652120" y="1988840"/>
            <a:ext cx="1512168" cy="724862"/>
          </a:xfrm>
          <a:prstGeom prst="wedgeRectCallou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플레이어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사람들을 제한시간 내에 최대한 모아야 한다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516216" y="3750593"/>
            <a:ext cx="1584176" cy="936104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아군 캐릭터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플레이어가 지금까지 모은 사람들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9" name="위쪽 화살표 18"/>
          <p:cNvSpPr/>
          <p:nvPr/>
        </p:nvSpPr>
        <p:spPr>
          <a:xfrm>
            <a:off x="6753856" y="3399641"/>
            <a:ext cx="288032" cy="350952"/>
          </a:xfrm>
          <a:prstGeom prst="up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25578" y="1617694"/>
            <a:ext cx="2088232" cy="231368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앞으로 플레이어가 만나서 </a:t>
            </a:r>
            <a:r>
              <a:rPr lang="ko-KR" altLang="en-US" sz="1000" b="1" dirty="0" err="1" smtClean="0">
                <a:solidFill>
                  <a:schemeClr val="tx1"/>
                </a:solidFill>
              </a:rPr>
              <a:t>모을수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있는 아군 캐릭터들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51920" y="2351271"/>
            <a:ext cx="1584176" cy="933713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제한시간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시간이 다 지나면 다음 게임으로 넘어감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3" name="위쪽 화살표 22"/>
          <p:cNvSpPr/>
          <p:nvPr/>
        </p:nvSpPr>
        <p:spPr>
          <a:xfrm>
            <a:off x="4427984" y="1910128"/>
            <a:ext cx="432048" cy="454898"/>
          </a:xfrm>
          <a:prstGeom prst="up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7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23528" y="260648"/>
            <a:ext cx="8424936" cy="6048672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메인 게임 화면 구성 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– 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부셔라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pic>
        <p:nvPicPr>
          <p:cNvPr id="1055" name="Picture 31" descr="C:\Users\jiwyo\Desktop\칼무리\K-2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7992888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TextBox 99"/>
          <p:cNvSpPr txBox="1"/>
          <p:nvPr/>
        </p:nvSpPr>
        <p:spPr>
          <a:xfrm>
            <a:off x="3311860" y="1268760"/>
            <a:ext cx="2448272" cy="553998"/>
          </a:xfrm>
          <a:prstGeom prst="rect">
            <a:avLst/>
          </a:prstGeom>
          <a:solidFill>
            <a:schemeClr val="bg1">
              <a:alpha val="47000"/>
            </a:schemeClr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r>
              <a:rPr lang="en-US" altLang="ko-KR" sz="2200" dirty="0" smtClean="0"/>
              <a:t> </a:t>
            </a:r>
            <a:r>
              <a:rPr lang="en-US" altLang="ko-KR" sz="3000" b="1" dirty="0" smtClean="0">
                <a:solidFill>
                  <a:schemeClr val="accent2">
                    <a:lumMod val="75000"/>
                  </a:schemeClr>
                </a:solidFill>
                <a:latin typeface="양재벨라체M" pitchFamily="18" charset="-127"/>
                <a:ea typeface="양재벨라체M" pitchFamily="18" charset="-127"/>
              </a:rPr>
              <a:t>TIME 00 : 00</a:t>
            </a:r>
            <a:endParaRPr lang="ko-KR" altLang="en-US" sz="3000" b="1" dirty="0">
              <a:solidFill>
                <a:schemeClr val="accent2">
                  <a:lumMod val="75000"/>
                </a:schemeClr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  <p:sp>
        <p:nvSpPr>
          <p:cNvPr id="8" name="&quot;없음&quot; 기호 7"/>
          <p:cNvSpPr/>
          <p:nvPr/>
        </p:nvSpPr>
        <p:spPr>
          <a:xfrm>
            <a:off x="4074830" y="2780928"/>
            <a:ext cx="540060" cy="540060"/>
          </a:xfrm>
          <a:prstGeom prst="noSmoking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2" name="&quot;없음&quot; 기호 101"/>
          <p:cNvSpPr/>
          <p:nvPr/>
        </p:nvSpPr>
        <p:spPr>
          <a:xfrm>
            <a:off x="3635896" y="3861048"/>
            <a:ext cx="540060" cy="540060"/>
          </a:xfrm>
          <a:prstGeom prst="noSmoking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3" name="&quot;없음&quot; 기호 102"/>
          <p:cNvSpPr/>
          <p:nvPr/>
        </p:nvSpPr>
        <p:spPr>
          <a:xfrm>
            <a:off x="4504487" y="4797152"/>
            <a:ext cx="540060" cy="540060"/>
          </a:xfrm>
          <a:prstGeom prst="noSmoking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30501" y="1713550"/>
            <a:ext cx="1617763" cy="1152128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성벽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</a:rPr>
              <a:t>두번째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게임 부셔라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의 메인 적군 오브젝트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파괴가 승리조건 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99592" y="2996952"/>
            <a:ext cx="1853588" cy="172819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</a:rPr>
              <a:t>첫번째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게임 모아라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에서 플레이어가 모은 캐릭터들 클래스 별로 성능과 기술을 가지고 있음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주인공은 적군의 포탄들을 흡수하거나 </a:t>
            </a:r>
            <a:r>
              <a:rPr lang="ko-KR" altLang="en-US" sz="1000" b="1" dirty="0" err="1" smtClean="0">
                <a:solidFill>
                  <a:schemeClr val="tx1"/>
                </a:solidFill>
              </a:rPr>
              <a:t>되돌려줄수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있음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또한 빈사상태의 아군을 </a:t>
            </a:r>
            <a:r>
              <a:rPr lang="ko-KR" altLang="en-US" sz="1000" b="1" dirty="0" err="1" smtClean="0">
                <a:solidFill>
                  <a:schemeClr val="tx1"/>
                </a:solidFill>
              </a:rPr>
              <a:t>회생시킬수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있음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7" name="오른쪽 화살표 6"/>
          <p:cNvSpPr/>
          <p:nvPr/>
        </p:nvSpPr>
        <p:spPr>
          <a:xfrm>
            <a:off x="2753180" y="3661805"/>
            <a:ext cx="745377" cy="614510"/>
          </a:xfrm>
          <a:prstGeom prst="righ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34298" y="1355901"/>
            <a:ext cx="1584176" cy="933713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제한시간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일정 시간이 지나갈수록 모은 캐릭터들의 사기저하로 약세</a:t>
            </a:r>
            <a:endParaRPr lang="en-US" altLang="ko-KR" sz="1000" b="1" dirty="0">
              <a:solidFill>
                <a:schemeClr val="tx1"/>
              </a:solidFill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2618474" y="1355901"/>
            <a:ext cx="693386" cy="466856"/>
          </a:xfrm>
          <a:prstGeom prst="righ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0" name="왼쪽 화살표 9"/>
          <p:cNvSpPr/>
          <p:nvPr/>
        </p:nvSpPr>
        <p:spPr>
          <a:xfrm>
            <a:off x="4254850" y="3984053"/>
            <a:ext cx="1253254" cy="388865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7" name="왼쪽 화살표 16"/>
          <p:cNvSpPr/>
          <p:nvPr/>
        </p:nvSpPr>
        <p:spPr>
          <a:xfrm rot="1938020">
            <a:off x="4711569" y="3144812"/>
            <a:ext cx="906391" cy="423964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8" name="왼쪽 화살표 17"/>
          <p:cNvSpPr/>
          <p:nvPr/>
        </p:nvSpPr>
        <p:spPr>
          <a:xfrm rot="19922337">
            <a:off x="4986591" y="4596154"/>
            <a:ext cx="628969" cy="401995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652120" y="3489308"/>
            <a:ext cx="1296144" cy="1080120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포격 예상 위치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맞으면 그 위치의 캐릭터 체력감소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체력이 없으면 소멸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6120172" y="5031829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1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944034" y="5041496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2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783550" y="5041496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3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765267" y="5835325"/>
            <a:ext cx="2651967" cy="216024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행동 게이지 바</a:t>
            </a:r>
          </a:p>
        </p:txBody>
      </p:sp>
      <p:sp>
        <p:nvSpPr>
          <p:cNvPr id="15" name="오른쪽 화살표 14"/>
          <p:cNvSpPr/>
          <p:nvPr/>
        </p:nvSpPr>
        <p:spPr>
          <a:xfrm>
            <a:off x="6948264" y="2194839"/>
            <a:ext cx="360040" cy="288032"/>
          </a:xfrm>
          <a:prstGeom prst="righ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8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5536" y="332657"/>
            <a:ext cx="8352928" cy="6002856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메인 게임 화면 구성 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– 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이겨라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pic>
        <p:nvPicPr>
          <p:cNvPr id="3088" name="Picture 16" descr="C:\Users\jiwyo\Desktop\칼무리\K-2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340768"/>
            <a:ext cx="7920880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9" name="Picture 17" descr="C:\Users\jiwyo\Desktop\과제 리소스\2dpro_1st\그림4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14987" flipH="1" flipV="1">
            <a:off x="4244560" y="3653218"/>
            <a:ext cx="1512168" cy="10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7" descr="C:\Users\jiwyo\Desktop\과제 리소스\2dpro_1st\그림4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16770" flipH="1" flipV="1">
            <a:off x="4252081" y="2897279"/>
            <a:ext cx="1512168" cy="10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3347864" y="1342375"/>
            <a:ext cx="2448272" cy="553998"/>
          </a:xfrm>
          <a:prstGeom prst="rect">
            <a:avLst/>
          </a:prstGeom>
          <a:solidFill>
            <a:schemeClr val="bg1">
              <a:alpha val="47000"/>
            </a:schemeClr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r>
              <a:rPr lang="en-US" altLang="ko-KR" sz="2200" dirty="0" smtClean="0"/>
              <a:t> </a:t>
            </a:r>
            <a:r>
              <a:rPr lang="en-US" altLang="ko-KR" sz="3000" b="1" dirty="0" smtClean="0">
                <a:solidFill>
                  <a:schemeClr val="accent2">
                    <a:lumMod val="75000"/>
                  </a:schemeClr>
                </a:solidFill>
                <a:latin typeface="양재벨라체M" pitchFamily="18" charset="-127"/>
                <a:ea typeface="양재벨라체M" pitchFamily="18" charset="-127"/>
              </a:rPr>
              <a:t>TIME 00 : 00</a:t>
            </a:r>
            <a:endParaRPr lang="ko-KR" altLang="en-US" sz="3000" b="1" dirty="0">
              <a:solidFill>
                <a:schemeClr val="accent2">
                  <a:lumMod val="75000"/>
                </a:schemeClr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43445" y="2420888"/>
            <a:ext cx="1452291" cy="2880320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</a:rPr>
              <a:t>두번째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게임 부셔라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</a:t>
            </a: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에서 남은 캐릭터들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남은 캐릭터들의 많을수록 주인공의 </a:t>
            </a:r>
            <a:r>
              <a:rPr lang="ko-KR" altLang="en-US" sz="1000" b="1" dirty="0" err="1" smtClean="0">
                <a:solidFill>
                  <a:schemeClr val="tx1"/>
                </a:solidFill>
              </a:rPr>
              <a:t>스텟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보너스가 많아짐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주인공은 부셔라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에서 모은 포탄을 부메랑에 달아서 싸우거나 상대방의 포탄을 직접적으로 </a:t>
            </a:r>
            <a:r>
              <a:rPr lang="ko-KR" altLang="en-US" sz="1000" b="1" dirty="0" err="1" smtClean="0">
                <a:solidFill>
                  <a:schemeClr val="tx1"/>
                </a:solidFill>
              </a:rPr>
              <a:t>돌려주는것이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가능 혹은 부셔라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에서 더 많은 캐릭터들을 살려 유리하게 게임 플레이 가능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2195736" y="3597216"/>
            <a:ext cx="745377" cy="614510"/>
          </a:xfrm>
          <a:prstGeom prst="righ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3" name="위쪽 화살표 2"/>
          <p:cNvSpPr/>
          <p:nvPr/>
        </p:nvSpPr>
        <p:spPr>
          <a:xfrm>
            <a:off x="4860032" y="4067688"/>
            <a:ext cx="504056" cy="657434"/>
          </a:xfrm>
          <a:prstGeom prst="up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1880" y="4717009"/>
            <a:ext cx="1800200" cy="96289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부셔라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!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에서 모았던 포탄을 부메랑에 달아서 한번에 쏨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6" name="왼쪽 화살표 5"/>
          <p:cNvSpPr/>
          <p:nvPr/>
        </p:nvSpPr>
        <p:spPr>
          <a:xfrm>
            <a:off x="4354274" y="2420888"/>
            <a:ext cx="435452" cy="504056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20172" y="5031829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1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944034" y="5041496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2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7783550" y="5041496"/>
            <a:ext cx="633684" cy="648072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스킬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3</a:t>
            </a:r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765267" y="5835325"/>
            <a:ext cx="2651967" cy="216024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행동 게이지 바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034298" y="1429517"/>
            <a:ext cx="1584176" cy="847356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제한시간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일정 시간이 지나갈수록 살아남은 캐릭터들 이탈상황 발생</a:t>
            </a:r>
            <a:endParaRPr lang="en-US" altLang="ko-KR" sz="1000" b="1" dirty="0">
              <a:solidFill>
                <a:schemeClr val="tx1"/>
              </a:solidFill>
            </a:endParaRPr>
          </a:p>
        </p:txBody>
      </p:sp>
      <p:sp>
        <p:nvSpPr>
          <p:cNvPr id="18" name="오른쪽 화살표 17"/>
          <p:cNvSpPr/>
          <p:nvPr/>
        </p:nvSpPr>
        <p:spPr>
          <a:xfrm>
            <a:off x="2618474" y="1355901"/>
            <a:ext cx="693386" cy="466856"/>
          </a:xfrm>
          <a:prstGeom prst="righ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89726" y="2510196"/>
            <a:ext cx="1330446" cy="702780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적 보스의 공격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느리지만 매우 강력함으로 플레이어의 판단 요구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960627" y="2420887"/>
            <a:ext cx="1456607" cy="1926916"/>
          </a:xfrm>
          <a:prstGeom prst="rect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보스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사실상 주인공과 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1:1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대결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공격이 매우 강력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플레이어의 정확한 판단 요구</a:t>
            </a:r>
          </a:p>
        </p:txBody>
      </p:sp>
    </p:spTree>
    <p:extLst>
      <p:ext uri="{BB962C8B-B14F-4D97-AF65-F5344CB8AC3E}">
        <p14:creationId xmlns:p14="http://schemas.microsoft.com/office/powerpoint/2010/main" val="8169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642" y="434835"/>
            <a:ext cx="8644716" cy="5930849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모서리가 둥근 직사각형 84"/>
          <p:cNvSpPr/>
          <p:nvPr/>
        </p:nvSpPr>
        <p:spPr>
          <a:xfrm>
            <a:off x="467545" y="4615017"/>
            <a:ext cx="3888432" cy="1642346"/>
          </a:xfrm>
          <a:prstGeom prst="roundRect">
            <a:avLst/>
          </a:prstGeom>
          <a:solidFill>
            <a:schemeClr val="accent2">
              <a:lumMod val="50000"/>
              <a:alpha val="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4" name="모서리가 둥근 직사각형 63"/>
          <p:cNvSpPr/>
          <p:nvPr/>
        </p:nvSpPr>
        <p:spPr>
          <a:xfrm>
            <a:off x="4465636" y="2761055"/>
            <a:ext cx="4220687" cy="1760541"/>
          </a:xfrm>
          <a:prstGeom prst="roundRect">
            <a:avLst/>
          </a:prstGeom>
          <a:solidFill>
            <a:schemeClr val="accent2">
              <a:lumMod val="50000"/>
              <a:alpha val="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67544" y="1412776"/>
            <a:ext cx="8208912" cy="1180942"/>
          </a:xfrm>
          <a:prstGeom prst="roundRect">
            <a:avLst/>
          </a:prstGeom>
          <a:solidFill>
            <a:schemeClr val="accent2">
              <a:lumMod val="50000"/>
              <a:alpha val="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0836" y="401588"/>
            <a:ext cx="8229600" cy="1143000"/>
          </a:xfrm>
        </p:spPr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게임 실행 흐름 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– </a:t>
            </a:r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모아라</a:t>
            </a:r>
            <a:r>
              <a:rPr lang="en-US" altLang="ko-KR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pic>
        <p:nvPicPr>
          <p:cNvPr id="4098" name="Picture 2" descr="C:\Users\jiwyo\Desktop\과제 리소스\2dpro_1st\배경제거\아래\그림3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16" y="1492180"/>
            <a:ext cx="660813" cy="66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화살표 4"/>
          <p:cNvSpPr/>
          <p:nvPr/>
        </p:nvSpPr>
        <p:spPr>
          <a:xfrm>
            <a:off x="1366791" y="1640042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9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095" y="1544588"/>
            <a:ext cx="589930" cy="654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jiwyo\Desktop\과제 리소스\2dpro_1st\배경제거\오른쪽\그림1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031" y="1498450"/>
            <a:ext cx="675458" cy="68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jiwyo\Desktop\과제 리소스\2dpro_1st\배경제거\오른쪽\그림1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554" y="1523923"/>
            <a:ext cx="574551" cy="63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C:\Users\jiwyo\Desktop\과제 리소스\2dpro_1st\배경제거\오른쪽\그림1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151" y="1500850"/>
            <a:ext cx="721458" cy="718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63" y="4776499"/>
            <a:ext cx="544594" cy="604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274" y="4827778"/>
            <a:ext cx="548037" cy="55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C:\Users\jiwyo\Desktop\과제 리소스\2dpro_1st\배경제거\아래\그림28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60" y="5475901"/>
            <a:ext cx="531197" cy="570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C:\Users\jiwyo\Desktop\과제 리소스\2dpro_1st\배경제거\아래\그림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311" y="5494378"/>
            <a:ext cx="603519" cy="55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C:\Users\jiwyo\Desktop\과제 리소스\2dpro_1st\배경제거\아래\그림33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322" y="5475901"/>
            <a:ext cx="580989" cy="517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2233364"/>
            <a:ext cx="182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&lt;</a:t>
            </a:r>
            <a:r>
              <a:rPr lang="ko-KR" altLang="en-US" sz="1100" dirty="0" smtClean="0"/>
              <a:t>나는 주인공</a:t>
            </a:r>
            <a:r>
              <a:rPr lang="en-US" altLang="ko-KR" sz="1100" dirty="0" smtClean="0"/>
              <a:t>!&gt;</a:t>
            </a:r>
            <a:endParaRPr lang="ko-KR" altLang="en-US" sz="1100" dirty="0"/>
          </a:p>
        </p:txBody>
      </p:sp>
      <p:sp>
        <p:nvSpPr>
          <p:cNvPr id="21" name="TextBox 20"/>
          <p:cNvSpPr txBox="1"/>
          <p:nvPr/>
        </p:nvSpPr>
        <p:spPr>
          <a:xfrm>
            <a:off x="1867466" y="2233364"/>
            <a:ext cx="17640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&lt;</a:t>
            </a:r>
            <a:r>
              <a:rPr lang="ko-KR" altLang="en-US" sz="1100" dirty="0" smtClean="0"/>
              <a:t>내 동료가 돼주세요</a:t>
            </a:r>
            <a:r>
              <a:rPr lang="en-US" altLang="ko-KR" sz="1100" dirty="0" smtClean="0"/>
              <a:t>!&gt;</a:t>
            </a:r>
            <a:endParaRPr lang="ko-KR" altLang="en-US" sz="1100" dirty="0"/>
          </a:p>
        </p:txBody>
      </p:sp>
      <p:sp>
        <p:nvSpPr>
          <p:cNvPr id="22" name="TextBox 21"/>
          <p:cNvSpPr txBox="1"/>
          <p:nvPr/>
        </p:nvSpPr>
        <p:spPr>
          <a:xfrm>
            <a:off x="4224315" y="2217463"/>
            <a:ext cx="11212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&lt;</a:t>
            </a:r>
            <a:r>
              <a:rPr lang="ko-KR" altLang="en-US" sz="1100" dirty="0" smtClean="0"/>
              <a:t>좋</a:t>
            </a:r>
            <a:r>
              <a:rPr lang="ko-KR" altLang="en-US" sz="1100" dirty="0"/>
              <a:t>아</a:t>
            </a:r>
            <a:r>
              <a:rPr lang="en-US" altLang="ko-KR" sz="1100" dirty="0" smtClean="0"/>
              <a:t>! </a:t>
            </a:r>
            <a:r>
              <a:rPr lang="ko-KR" altLang="en-US" sz="1100" dirty="0" smtClean="0"/>
              <a:t>가자</a:t>
            </a:r>
            <a:r>
              <a:rPr lang="en-US" altLang="ko-KR" sz="1100" dirty="0" smtClean="0"/>
              <a:t>!!&gt;</a:t>
            </a:r>
            <a:endParaRPr lang="ko-KR" altLang="en-US" sz="1100" dirty="0"/>
          </a:p>
        </p:txBody>
      </p:sp>
      <p:sp>
        <p:nvSpPr>
          <p:cNvPr id="27" name="오른쪽 화살표 26"/>
          <p:cNvSpPr/>
          <p:nvPr/>
        </p:nvSpPr>
        <p:spPr>
          <a:xfrm>
            <a:off x="3397140" y="1640042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화살표 27"/>
          <p:cNvSpPr/>
          <p:nvPr/>
        </p:nvSpPr>
        <p:spPr>
          <a:xfrm>
            <a:off x="5376317" y="1671993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6" descr="C:\Users\jiwyo\Desktop\과제 리소스\2dpro_1st\배경제거\오른쪽\그림1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213" y="1529453"/>
            <a:ext cx="574551" cy="62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C:\Users\jiwyo\Desktop\과제 리소스\2dpro_1st\배경제거\오른쪽\그림1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810" y="1497710"/>
            <a:ext cx="721458" cy="73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6156176" y="2198985"/>
            <a:ext cx="2688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&lt;</a:t>
            </a:r>
            <a:r>
              <a:rPr lang="ko-KR" altLang="en-US" sz="1100" dirty="0" smtClean="0"/>
              <a:t>저기 또 다른 동료가 될 사람이</a:t>
            </a:r>
            <a:r>
              <a:rPr lang="en-US" altLang="ko-KR" sz="1100" dirty="0" smtClean="0"/>
              <a:t>..!!&gt;</a:t>
            </a:r>
            <a:endParaRPr lang="ko-KR" altLang="en-US" sz="1100" dirty="0"/>
          </a:p>
        </p:txBody>
      </p:sp>
      <p:pic>
        <p:nvPicPr>
          <p:cNvPr id="33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548" y="1565190"/>
            <a:ext cx="654943" cy="62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모서리가 둥근 직사각형 35"/>
          <p:cNvSpPr/>
          <p:nvPr/>
        </p:nvSpPr>
        <p:spPr>
          <a:xfrm>
            <a:off x="467544" y="2746118"/>
            <a:ext cx="3888432" cy="1775478"/>
          </a:xfrm>
          <a:prstGeom prst="roundRect">
            <a:avLst/>
          </a:prstGeom>
          <a:solidFill>
            <a:schemeClr val="accent2">
              <a:lumMod val="50000"/>
              <a:alpha val="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9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23" y="2828893"/>
            <a:ext cx="481135" cy="53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980" y="2812893"/>
            <a:ext cx="481135" cy="53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378" y="2819133"/>
            <a:ext cx="481135" cy="53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7" name="Picture 11" descr="C:\Users\jiwyo\Desktop\과제 리소스\2dpro_1st\배경제거\아래\그림25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801" y="2848831"/>
            <a:ext cx="545846" cy="54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27" y="3369002"/>
            <a:ext cx="502621" cy="51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451" y="3382200"/>
            <a:ext cx="502621" cy="51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836" y="3360912"/>
            <a:ext cx="502621" cy="51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C:\Users\jiwyo\Desktop\과제 리소스\2dpro_1st\배경제거\아래\그림26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150" y="3390754"/>
            <a:ext cx="466552" cy="5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오른쪽 화살표 50"/>
          <p:cNvSpPr/>
          <p:nvPr/>
        </p:nvSpPr>
        <p:spPr>
          <a:xfrm>
            <a:off x="2537814" y="2879159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오른쪽 화살표 51"/>
          <p:cNvSpPr/>
          <p:nvPr/>
        </p:nvSpPr>
        <p:spPr>
          <a:xfrm>
            <a:off x="2537815" y="3400260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Picture 8" descr="C:\Users\jiwyo\Desktop\과제 리소스\2dpro_1st\배경제거\아래\그림28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654" y="3923426"/>
            <a:ext cx="516212" cy="55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C:\Users\jiwyo\Desktop\과제 리소스\2dpro_1st\배경제거\아래\그림29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163" y="2813826"/>
            <a:ext cx="516212" cy="54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오른쪽 화살표 57"/>
          <p:cNvSpPr/>
          <p:nvPr/>
        </p:nvSpPr>
        <p:spPr>
          <a:xfrm>
            <a:off x="2537813" y="3918467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348" y="2835290"/>
            <a:ext cx="481135" cy="5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7" descr="C:\Users\jiwyo\Desktop\과제 리소스\2dpro_1st\배경제거\아래\그림2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206" y="2824238"/>
            <a:ext cx="502621" cy="51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오른쪽 화살표 64"/>
          <p:cNvSpPr/>
          <p:nvPr/>
        </p:nvSpPr>
        <p:spPr>
          <a:xfrm>
            <a:off x="6351863" y="2868946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13" name="Picture 17" descr="C:\Users\jiwyo\Desktop\과제 리소스\2dpro_1st\배경제거\아래\그림5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378" y="3881777"/>
            <a:ext cx="536573" cy="53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17" descr="C:\Users\jiwyo\Desktop\과제 리소스\2dpro_1st\배경제거\아래\그림5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902" y="2819133"/>
            <a:ext cx="536573" cy="53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17" descr="C:\Users\jiwyo\Desktop\과제 리소스\2dpro_1st\배경제거\아래\그림5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50" y="3893313"/>
            <a:ext cx="536573" cy="53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17" descr="C:\Users\jiwyo\Desktop\과제 리소스\2dpro_1st\배경제거\아래\그림5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451" y="3891266"/>
            <a:ext cx="536573" cy="53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11" descr="C:\Users\jiwyo\Desktop\과제 리소스\2dpro_1st\배경제거\아래\그림25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034" y="3392885"/>
            <a:ext cx="545846" cy="54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2" descr="C:\Users\jiwyo\Desktop\과제 리소스\2dpro_1st\배경제거\아래\그림26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329" y="3400260"/>
            <a:ext cx="466552" cy="5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18" descr="C:\Users\jiwyo\Desktop\과제 리소스\2dpro_1st\배경제거\아래\그림50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501" y="3395780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오른쪽 화살표 76"/>
          <p:cNvSpPr/>
          <p:nvPr/>
        </p:nvSpPr>
        <p:spPr>
          <a:xfrm>
            <a:off x="6344817" y="3444017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8" name="Picture 8" descr="C:\Users\jiwyo\Desktop\과제 리소스\2dpro_1st\배경제거\아래\그림28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263" y="3402748"/>
            <a:ext cx="516212" cy="55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9" descr="C:\Users\jiwyo\Desktop\과제 리소스\2dpro_1st\배경제거\아래\그림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690" y="3971471"/>
            <a:ext cx="531651" cy="4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0" descr="C:\Users\jiwyo\Desktop\과제 리소스\2dpro_1st\배경제거\아래\그림33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405" y="3971471"/>
            <a:ext cx="502163" cy="44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9" descr="C:\Users\jiwyo\Desktop\과제 리소스\2dpro_1st\배경제거\아래\그림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593" y="3969596"/>
            <a:ext cx="531651" cy="4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10" descr="C:\Users\jiwyo\Desktop\과제 리소스\2dpro_1st\배경제거\아래\그림33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308" y="3969596"/>
            <a:ext cx="502163" cy="44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오른쪽 화살표 82"/>
          <p:cNvSpPr/>
          <p:nvPr/>
        </p:nvSpPr>
        <p:spPr>
          <a:xfrm>
            <a:off x="6712592" y="3989107"/>
            <a:ext cx="655893" cy="42967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15" name="Picture 19" descr="C:\Users\jiwyo\Desktop\과제 리소스\2dpro_1st\배경제거\아래\그림59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626" y="3924089"/>
            <a:ext cx="581273" cy="58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모서리가 둥근 직사각형 85"/>
          <p:cNvSpPr/>
          <p:nvPr/>
        </p:nvSpPr>
        <p:spPr>
          <a:xfrm>
            <a:off x="4465636" y="4615017"/>
            <a:ext cx="4220687" cy="1638809"/>
          </a:xfrm>
          <a:prstGeom prst="roundRect">
            <a:avLst/>
          </a:prstGeom>
          <a:solidFill>
            <a:schemeClr val="accent2">
              <a:lumMod val="50000"/>
              <a:alpha val="0"/>
            </a:schemeClr>
          </a:solidFill>
          <a:ln w="63500"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116" name="Picture 20" descr="C:\Users\jiwyo\Desktop\과제 리소스\2dpro_1st\배경제거\오른쪽\그림54.pn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395" y="5055540"/>
            <a:ext cx="360406" cy="38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7" name="Picture 21" descr="C:\Users\jiwyo\Desktop\과제 리소스\2dpro_1st\배경제거\오른쪽\그림12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440" y="5021927"/>
            <a:ext cx="335611" cy="39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1" descr="C:\Users\jiwyo\Desktop\과제 리소스\2dpro_1st\배경제거\오른쪽\그림12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58" y="5026209"/>
            <a:ext cx="335611" cy="39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3" descr="C:\Users\jiwyo\Desktop\과제 리소스\2dpro_1st\배경제거\아래\그림3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426" y="5436190"/>
            <a:ext cx="356640" cy="395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9" descr="C:\Users\jiwyo\Desktop\과제 리소스\2dpro_1st\배경제거\아래\그림32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945" y="5848304"/>
            <a:ext cx="378280" cy="34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C:\Users\jiwyo\Desktop\과제 리소스\2dpro_1st\배경제거\왼쪽\그림4.png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834" y="5835979"/>
            <a:ext cx="360217" cy="3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9" name="Picture 23" descr="C:\Users\jiwyo\Desktop\과제 리소스\2dpro_1st\배경제거\왼쪽\그림60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7296" y="5807961"/>
            <a:ext cx="386505" cy="386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C:\Users\jiwyo\Desktop\과제 리소스\2dpro_1st\배경제거\위\그림57.png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568" y="5476060"/>
            <a:ext cx="315872" cy="315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4" descr="C:\Users\jiwyo\Desktop\과제 리소스\2dpro_1st\배경제거\오른쪽\그림1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396" y="5436190"/>
            <a:ext cx="430424" cy="42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133797" y="5475901"/>
            <a:ext cx="884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OR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884940" y="5090790"/>
            <a:ext cx="14314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 smtClean="0"/>
              <a:t>TIME </a:t>
            </a:r>
          </a:p>
          <a:p>
            <a:r>
              <a:rPr lang="en-US" altLang="ko-KR" sz="3000" dirty="0" smtClean="0"/>
              <a:t>  OVER</a:t>
            </a:r>
            <a:endParaRPr lang="ko-KR" alt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1151158" y="4802939"/>
            <a:ext cx="966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 smtClean="0"/>
              <a:t>워리어</a:t>
            </a:r>
            <a:endParaRPr lang="en-US" altLang="ko-KR" sz="1000" b="1" dirty="0" smtClean="0"/>
          </a:p>
          <a:p>
            <a:endParaRPr lang="en-US" altLang="ko-KR" sz="1000" b="1" dirty="0" smtClean="0"/>
          </a:p>
          <a:p>
            <a:r>
              <a:rPr lang="ko-KR" altLang="en-US" sz="1000" b="1" dirty="0" smtClean="0"/>
              <a:t>공격특화</a:t>
            </a:r>
            <a:endParaRPr lang="ko-KR" altLang="en-US" sz="1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1168170" y="5530962"/>
            <a:ext cx="966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가드</a:t>
            </a:r>
            <a:endParaRPr lang="en-US" altLang="ko-KR" sz="1000" b="1" dirty="0" smtClean="0"/>
          </a:p>
          <a:p>
            <a:endParaRPr lang="en-US" altLang="ko-KR" sz="1000" b="1" dirty="0"/>
          </a:p>
          <a:p>
            <a:r>
              <a:rPr lang="ko-KR" altLang="en-US" sz="1000" b="1" dirty="0" smtClean="0"/>
              <a:t>수비특화</a:t>
            </a:r>
            <a:endParaRPr lang="en-US" altLang="ko-KR" sz="1000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945060" y="4778541"/>
            <a:ext cx="8640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 smtClean="0"/>
              <a:t>힐러</a:t>
            </a:r>
            <a:endParaRPr lang="en-US" altLang="ko-KR" sz="1000" b="1" dirty="0" smtClean="0"/>
          </a:p>
          <a:p>
            <a:endParaRPr lang="en-US" altLang="ko-KR" sz="1000" b="1" dirty="0"/>
          </a:p>
          <a:p>
            <a:r>
              <a:rPr lang="ko-KR" altLang="en-US" sz="1000" b="1" dirty="0" smtClean="0"/>
              <a:t>기능특화</a:t>
            </a:r>
            <a:endParaRPr lang="en-US" altLang="ko-KR" sz="1000" b="1" dirty="0" smtClean="0"/>
          </a:p>
        </p:txBody>
      </p:sp>
      <p:sp>
        <p:nvSpPr>
          <p:cNvPr id="92" name="TextBox 91"/>
          <p:cNvSpPr txBox="1"/>
          <p:nvPr/>
        </p:nvSpPr>
        <p:spPr>
          <a:xfrm>
            <a:off x="3434054" y="5514933"/>
            <a:ext cx="966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시민</a:t>
            </a:r>
            <a:endParaRPr lang="en-US" altLang="ko-KR" sz="1000" b="1" dirty="0" smtClean="0"/>
          </a:p>
          <a:p>
            <a:endParaRPr lang="en-US" altLang="ko-KR" sz="1000" b="1" dirty="0"/>
          </a:p>
          <a:p>
            <a:r>
              <a:rPr lang="ko-KR" altLang="en-US" sz="1000" b="1" dirty="0" smtClean="0"/>
              <a:t>사기 특화</a:t>
            </a:r>
            <a:endParaRPr lang="ko-KR" altLang="en-US" sz="1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851568" y="4615017"/>
            <a:ext cx="293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게임이 종료되는 상황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5136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642" y="434835"/>
            <a:ext cx="8644716" cy="5930849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583786"/>
            <a:ext cx="3195538" cy="2099306"/>
          </a:xfrm>
        </p:spPr>
        <p:txBody>
          <a:bodyPr>
            <a:normAutofit/>
          </a:bodyPr>
          <a:lstStyle/>
          <a:p>
            <a:r>
              <a:rPr lang="ko-KR" altLang="en-US" sz="3500" b="1" dirty="0" smtClean="0">
                <a:latin typeface="MD개성체" pitchFamily="18" charset="-127"/>
                <a:ea typeface="MD개성체" pitchFamily="18" charset="-127"/>
              </a:rPr>
              <a:t>게임 실행 흐름</a:t>
            </a:r>
            <a: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  <a:t/>
            </a:r>
            <a:b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</a:br>
            <a: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  <a:t/>
            </a:r>
            <a:b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</a:br>
            <a:r>
              <a:rPr lang="ko-KR" altLang="en-US" sz="3500" b="1" dirty="0" smtClean="0">
                <a:latin typeface="MD개성체" pitchFamily="18" charset="-127"/>
                <a:ea typeface="MD개성체" pitchFamily="18" charset="-127"/>
              </a:rPr>
              <a:t>부셔라</a:t>
            </a:r>
            <a: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sz="3500" b="1" dirty="0">
              <a:latin typeface="MD개성체" pitchFamily="18" charset="-127"/>
              <a:ea typeface="MD개성체" pitchFamily="18" charset="-127"/>
            </a:endParaRPr>
          </a:p>
        </p:txBody>
      </p:sp>
      <p:pic>
        <p:nvPicPr>
          <p:cNvPr id="1026" name="Picture 2" descr="C:\Users\jiwyo\Desktop\칼무리\K-3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726" y="3524188"/>
            <a:ext cx="4995737" cy="276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iwyo\Desktop\칼무리\K-3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727" y="583786"/>
            <a:ext cx="4998006" cy="297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395536" y="4077071"/>
            <a:ext cx="3195538" cy="2099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 smtClean="0">
                <a:latin typeface="MD개성체" pitchFamily="18" charset="-127"/>
                <a:ea typeface="MD개성체" pitchFamily="18" charset="-127"/>
              </a:rPr>
              <a:t>게임 실행 흐름</a:t>
            </a:r>
            <a: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  <a:t/>
            </a:r>
            <a:b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</a:br>
            <a:endParaRPr lang="en-US" altLang="ko-KR" sz="3500" b="1" dirty="0" smtClean="0">
              <a:latin typeface="MD개성체" pitchFamily="18" charset="-127"/>
              <a:ea typeface="MD개성체" pitchFamily="18" charset="-127"/>
            </a:endParaRPr>
          </a:p>
          <a:p>
            <a:r>
              <a:rPr lang="ko-KR" altLang="en-US" sz="3500" b="1" dirty="0" smtClean="0">
                <a:latin typeface="MD개성체" pitchFamily="18" charset="-127"/>
                <a:ea typeface="MD개성체" pitchFamily="18" charset="-127"/>
              </a:rPr>
              <a:t>이겨라</a:t>
            </a:r>
            <a:r>
              <a:rPr lang="en-US" altLang="ko-KR" sz="3500" b="1" dirty="0" smtClean="0">
                <a:latin typeface="MD개성체" pitchFamily="18" charset="-127"/>
                <a:ea typeface="MD개성체" pitchFamily="18" charset="-127"/>
              </a:rPr>
              <a:t>!</a:t>
            </a:r>
            <a:endParaRPr lang="ko-KR" altLang="en-US" sz="3500" b="1" dirty="0">
              <a:latin typeface="MD개성체" pitchFamily="18" charset="-127"/>
              <a:ea typeface="MD개성체" pitchFamily="18" charset="-127"/>
            </a:endParaRPr>
          </a:p>
        </p:txBody>
      </p:sp>
      <p:sp>
        <p:nvSpPr>
          <p:cNvPr id="5" name="1/2 액자 4"/>
          <p:cNvSpPr/>
          <p:nvPr/>
        </p:nvSpPr>
        <p:spPr>
          <a:xfrm rot="18882926">
            <a:off x="2405031" y="2509552"/>
            <a:ext cx="1463040" cy="1451604"/>
          </a:xfrm>
          <a:prstGeom prst="halfFrame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6" name="왼쪽 화살표 5"/>
          <p:cNvSpPr/>
          <p:nvPr/>
        </p:nvSpPr>
        <p:spPr>
          <a:xfrm>
            <a:off x="3159338" y="2297016"/>
            <a:ext cx="593389" cy="475315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  <p:sp>
        <p:nvSpPr>
          <p:cNvPr id="10" name="왼쪽 화살표 9"/>
          <p:cNvSpPr/>
          <p:nvPr/>
        </p:nvSpPr>
        <p:spPr>
          <a:xfrm rot="10800000">
            <a:off x="3159339" y="3839414"/>
            <a:ext cx="576064" cy="475315"/>
          </a:xfrm>
          <a:prstGeom prst="leftArrow">
            <a:avLst/>
          </a:prstGeom>
          <a:solidFill>
            <a:schemeClr val="bg1">
              <a:alpha val="55000"/>
            </a:schemeClr>
          </a:solidFill>
          <a:ln w="6350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09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7764" y="494134"/>
            <a:ext cx="8644716" cy="5930849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5322" y="548680"/>
            <a:ext cx="8229600" cy="1143000"/>
          </a:xfrm>
        </p:spPr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개발 범위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4637229"/>
              </p:ext>
            </p:extLst>
          </p:nvPr>
        </p:nvGraphicFramePr>
        <p:xfrm>
          <a:off x="455322" y="1484785"/>
          <a:ext cx="8229600" cy="4752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6448"/>
                <a:gridCol w="3026214"/>
                <a:gridCol w="4256938"/>
              </a:tblGrid>
              <a:tr h="36829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내용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최소 범위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추가 범위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4292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캐릭터 컨트롤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r>
                        <a:rPr lang="ko-KR" altLang="en-US" sz="1000" dirty="0" smtClean="0"/>
                        <a:t>방향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좌우상하</a:t>
                      </a:r>
                      <a:r>
                        <a:rPr lang="en-US" altLang="ko-KR" sz="1000" dirty="0" smtClean="0"/>
                        <a:t>)</a:t>
                      </a:r>
                    </a:p>
                    <a:p>
                      <a:pPr latinLnBrk="1"/>
                      <a:r>
                        <a:rPr lang="ko-KR" altLang="en-US" sz="1000" dirty="0" smtClean="0"/>
                        <a:t>키보드</a:t>
                      </a:r>
                      <a:r>
                        <a:rPr lang="ko-KR" altLang="en-US" sz="1000" baseline="0" dirty="0" smtClean="0"/>
                        <a:t> 방향대로 움직임</a:t>
                      </a:r>
                      <a:r>
                        <a:rPr lang="en-US" altLang="ko-KR" sz="1000" baseline="0" dirty="0" smtClean="0"/>
                        <a:t>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두번</a:t>
                      </a:r>
                      <a:r>
                        <a:rPr lang="ko-KR" altLang="en-US" sz="1000" dirty="0" smtClean="0"/>
                        <a:t> 연속 </a:t>
                      </a:r>
                      <a:r>
                        <a:rPr lang="ko-KR" altLang="en-US" sz="1000" dirty="0" err="1" smtClean="0"/>
                        <a:t>눌렀을때</a:t>
                      </a:r>
                      <a:r>
                        <a:rPr lang="ko-KR" altLang="en-US" sz="1000" dirty="0" smtClean="0"/>
                        <a:t> 앞으로 </a:t>
                      </a:r>
                      <a:r>
                        <a:rPr lang="en-US" altLang="ko-KR" sz="1000" dirty="0" smtClean="0"/>
                        <a:t>2</a:t>
                      </a:r>
                      <a:r>
                        <a:rPr lang="ko-KR" altLang="en-US" sz="1000" dirty="0" smtClean="0"/>
                        <a:t>칸을 한번에 가는 </a:t>
                      </a:r>
                      <a:r>
                        <a:rPr lang="ko-KR" altLang="en-US" sz="1000" dirty="0" err="1" smtClean="0"/>
                        <a:t>대쉬추가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ko-KR" altLang="en-US" sz="1000" dirty="0" err="1" smtClean="0"/>
                        <a:t>쉬프트를</a:t>
                      </a:r>
                      <a:r>
                        <a:rPr lang="ko-KR" altLang="en-US" sz="1000" dirty="0" smtClean="0"/>
                        <a:t> 누르면 뛰어다니는 기능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4039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캐릭터기술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각 게임 별 </a:t>
                      </a:r>
                      <a:r>
                        <a:rPr lang="en-US" altLang="ko-KR" sz="1000" dirty="0" smtClean="0"/>
                        <a:t>3</a:t>
                      </a:r>
                      <a:r>
                        <a:rPr lang="ko-KR" altLang="en-US" sz="1000" dirty="0" smtClean="0"/>
                        <a:t>가지 스킬 사용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ko-KR" altLang="en-US" sz="1000" dirty="0" smtClean="0"/>
                        <a:t>공격성향 스킬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방어성향 스킬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smtClean="0"/>
                        <a:t>기능성향 스킬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같은 </a:t>
                      </a:r>
                      <a:r>
                        <a:rPr lang="ko-KR" altLang="en-US" sz="1000" dirty="0" err="1" smtClean="0"/>
                        <a:t>스킬을</a:t>
                      </a:r>
                      <a:r>
                        <a:rPr lang="ko-KR" altLang="en-US" sz="1000" dirty="0" smtClean="0"/>
                        <a:t> 연속으로 사용시 체인 효과로 효과 증폭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r>
                        <a:rPr lang="ko-KR" altLang="en-US" sz="1000" dirty="0" smtClean="0"/>
                        <a:t>연속 </a:t>
                      </a:r>
                      <a:r>
                        <a:rPr lang="ko-KR" altLang="en-US" sz="1000" dirty="0" err="1" smtClean="0"/>
                        <a:t>스킬을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성공할시</a:t>
                      </a:r>
                      <a:r>
                        <a:rPr lang="ko-KR" altLang="en-US" sz="1000" dirty="0" smtClean="0"/>
                        <a:t> 특수 효과 발동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39898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맵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테마는 </a:t>
                      </a:r>
                      <a:r>
                        <a:rPr lang="en-US" altLang="ko-KR" sz="1000" dirty="0" smtClean="0"/>
                        <a:t>4</a:t>
                      </a:r>
                      <a:r>
                        <a:rPr lang="ko-KR" altLang="en-US" sz="1000" dirty="0" smtClean="0"/>
                        <a:t>개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성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마을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숲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초원</a:t>
                      </a:r>
                      <a:r>
                        <a:rPr lang="en-US" altLang="ko-KR" sz="1000" dirty="0" smtClean="0"/>
                        <a:t>)</a:t>
                      </a:r>
                    </a:p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r>
                        <a:rPr lang="ko-KR" altLang="en-US" sz="1000" dirty="0" smtClean="0"/>
                        <a:t>개의 스테이지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선봉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중간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보스</a:t>
                      </a:r>
                      <a:r>
                        <a:rPr lang="en-US" altLang="ko-KR" sz="1000" dirty="0" smtClean="0"/>
                        <a:t>)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마지막 스테이지에서 특수 스테이지를 하나 추가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각 지역 </a:t>
                      </a:r>
                      <a:r>
                        <a:rPr lang="ko-KR" altLang="en-US" sz="1000" baseline="0" dirty="0" err="1" smtClean="0"/>
                        <a:t>최종보스전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dirty="0" smtClean="0"/>
                        <a:t>오브젝트들을 좀더 추가하고 </a:t>
                      </a:r>
                      <a:r>
                        <a:rPr lang="ko-KR" altLang="en-US" sz="1000" dirty="0" err="1" smtClean="0"/>
                        <a:t>여러가지</a:t>
                      </a:r>
                      <a:r>
                        <a:rPr lang="ko-KR" altLang="en-US" sz="1000" dirty="0" smtClean="0"/>
                        <a:t> 함정도 추가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39898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적 </a:t>
                      </a:r>
                      <a:r>
                        <a:rPr lang="en-US" altLang="ko-KR" sz="1000" dirty="0" smtClean="0"/>
                        <a:t>AI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공격기능이 좋거나 강력한 캐릭터 우선순위 공격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힐러나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버프계열의</a:t>
                      </a:r>
                      <a:r>
                        <a:rPr lang="ko-KR" altLang="en-US" sz="1000" dirty="0" smtClean="0"/>
                        <a:t> 캐릭터들도 공동 우선순위로 공격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ko-KR" altLang="en-US" sz="1000" dirty="0" smtClean="0"/>
                        <a:t>가드나 탱커가 없는 지역으로 지향포격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4004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난이도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난이도 증가 시 상대 공격력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dirty="0" smtClean="0"/>
                        <a:t> 공격속도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투사체 속도 증가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smtClean="0"/>
                        <a:t>캐릭터들을 얻는 조건이 생김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투사체가 없는 공격 방식 추가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포격의 넓이가 점점 커짐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ko-KR" altLang="en-US" sz="1000" dirty="0" smtClean="0"/>
                        <a:t>적군 역시 특수기술을 발동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체력 증가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캐릭터들의 조건이 까다로움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13197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게임기능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각각의 캐릭터들은 성능이 다르고 조합가능</a:t>
                      </a:r>
                      <a:endParaRPr lang="en-US" altLang="ko-KR" sz="1000" dirty="0" smtClean="0"/>
                    </a:p>
                    <a:p>
                      <a:pPr latinLnBrk="1"/>
                      <a:r>
                        <a:rPr lang="ko-KR" altLang="en-US" sz="1000" dirty="0" smtClean="0"/>
                        <a:t>초반에 모은 캐릭터일수록 성능발휘가</a:t>
                      </a:r>
                      <a:r>
                        <a:rPr lang="ko-KR" altLang="en-US" sz="1000" baseline="0" dirty="0" smtClean="0"/>
                        <a:t> 좋게 설정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baseline="0" dirty="0" smtClean="0"/>
                        <a:t>스킬 사용 여부에 따라 각각의 캐릭터들의 성향과 성능이 달라짐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dirty="0" smtClean="0"/>
                        <a:t>스테이지 </a:t>
                      </a:r>
                      <a:r>
                        <a:rPr lang="ko-KR" altLang="en-US" sz="1000" dirty="0" err="1" smtClean="0"/>
                        <a:t>클리어시</a:t>
                      </a:r>
                      <a:r>
                        <a:rPr lang="ko-KR" altLang="en-US" sz="1000" dirty="0" smtClean="0"/>
                        <a:t> 공격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방어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smtClean="0"/>
                        <a:t>기능 중 한가지 </a:t>
                      </a:r>
                      <a:r>
                        <a:rPr lang="ko-KR" altLang="en-US" sz="1000" baseline="0" dirty="0" err="1" smtClean="0"/>
                        <a:t>스텟</a:t>
                      </a:r>
                      <a:r>
                        <a:rPr lang="ko-KR" altLang="en-US" sz="1000" baseline="0" dirty="0" smtClean="0"/>
                        <a:t> 업 가능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baseline="0" dirty="0" err="1" smtClean="0"/>
                        <a:t>스텟</a:t>
                      </a:r>
                      <a:r>
                        <a:rPr lang="ko-KR" altLang="en-US" sz="1000" baseline="0" dirty="0" smtClean="0"/>
                        <a:t> 업이 될수록 </a:t>
                      </a:r>
                      <a:r>
                        <a:rPr lang="ko-KR" altLang="en-US" sz="1000" baseline="0" dirty="0" err="1" smtClean="0"/>
                        <a:t>스킬이</a:t>
                      </a:r>
                      <a:r>
                        <a:rPr lang="ko-KR" altLang="en-US" sz="1000" baseline="0" dirty="0" smtClean="0"/>
                        <a:t> 강화되고 캐릭터들에게 끼치는 영향도 증폭됨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스킬을</a:t>
                      </a:r>
                      <a:r>
                        <a:rPr lang="ko-KR" altLang="en-US" sz="1000" dirty="0" smtClean="0"/>
                        <a:t> 한 성향만 과도하게 </a:t>
                      </a:r>
                      <a:r>
                        <a:rPr lang="ko-KR" altLang="en-US" sz="1000" dirty="0" err="1" smtClean="0"/>
                        <a:t>사용했을경우</a:t>
                      </a:r>
                      <a:r>
                        <a:rPr lang="ko-KR" altLang="en-US" sz="1000" dirty="0" smtClean="0"/>
                        <a:t> 성향이 맞지 않는 캐릭터들</a:t>
                      </a:r>
                      <a:r>
                        <a:rPr lang="ko-KR" altLang="en-US" sz="1000" baseline="0" dirty="0" smtClean="0"/>
                        <a:t>이 전장 이탈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baseline="0" dirty="0" smtClean="0"/>
                        <a:t>한 </a:t>
                      </a:r>
                      <a:r>
                        <a:rPr lang="ko-KR" altLang="en-US" sz="1000" baseline="0" dirty="0" err="1" smtClean="0"/>
                        <a:t>스텟이</a:t>
                      </a:r>
                      <a:r>
                        <a:rPr lang="ko-KR" altLang="en-US" sz="1000" baseline="0" dirty="0" smtClean="0"/>
                        <a:t> 다른 </a:t>
                      </a:r>
                      <a:r>
                        <a:rPr lang="ko-KR" altLang="en-US" sz="1000" baseline="0" dirty="0" err="1" smtClean="0"/>
                        <a:t>스탯보다</a:t>
                      </a:r>
                      <a:r>
                        <a:rPr lang="ko-KR" altLang="en-US" sz="1000" baseline="0" dirty="0" smtClean="0"/>
                        <a:t> 압도적으로 </a:t>
                      </a:r>
                      <a:r>
                        <a:rPr lang="ko-KR" altLang="en-US" sz="1000" baseline="0" dirty="0" err="1" smtClean="0"/>
                        <a:t>높을경우</a:t>
                      </a:r>
                      <a:r>
                        <a:rPr lang="ko-KR" altLang="en-US" sz="1000" baseline="0" dirty="0" smtClean="0"/>
                        <a:t> 주인공의 </a:t>
                      </a:r>
                      <a:r>
                        <a:rPr lang="ko-KR" altLang="en-US" sz="1000" baseline="0" dirty="0" err="1" smtClean="0"/>
                        <a:t>스킬과</a:t>
                      </a:r>
                      <a:r>
                        <a:rPr lang="ko-KR" altLang="en-US" sz="1000" baseline="0" dirty="0" smtClean="0"/>
                        <a:t> 모션에 큰 변화가 생김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dirty="0" smtClean="0"/>
                        <a:t>주인공의 </a:t>
                      </a:r>
                      <a:r>
                        <a:rPr lang="ko-KR" altLang="en-US" sz="1000" dirty="0" err="1" smtClean="0"/>
                        <a:t>스텟과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스킬사용</a:t>
                      </a:r>
                      <a:r>
                        <a:rPr lang="ko-KR" altLang="en-US" sz="1000" dirty="0" smtClean="0"/>
                        <a:t> 횟수에 따라 단체의 성향이 점점 변화되고</a:t>
                      </a:r>
                      <a:r>
                        <a:rPr lang="ko-KR" altLang="en-US" sz="1000" baseline="0" dirty="0" smtClean="0"/>
                        <a:t> 게임 진행 양상 변화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baseline="0" dirty="0" smtClean="0"/>
                        <a:t>주인공 무리가 상대보다 압도적으로 </a:t>
                      </a:r>
                      <a:r>
                        <a:rPr lang="ko-KR" altLang="en-US" sz="1000" baseline="0" dirty="0" err="1" smtClean="0"/>
                        <a:t>강해졌을시</a:t>
                      </a:r>
                      <a:r>
                        <a:rPr lang="ko-KR" altLang="en-US" sz="1000" baseline="0" dirty="0" smtClean="0"/>
                        <a:t> 전투 하지 않고 게임 </a:t>
                      </a:r>
                      <a:r>
                        <a:rPr lang="ko-KR" altLang="en-US" sz="1000" baseline="0" dirty="0" err="1" smtClean="0"/>
                        <a:t>클리어</a:t>
                      </a:r>
                      <a:r>
                        <a:rPr lang="en-US" altLang="ko-KR" sz="1000" baseline="0" dirty="0" smtClean="0"/>
                        <a:t>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  <a:tr h="51639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사운드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말소리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err="1" smtClean="0"/>
                        <a:t>걷는소리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err="1" smtClean="0"/>
                        <a:t>깨지는소리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폭발소리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비명과 탄식소리 등 </a:t>
                      </a:r>
                      <a:r>
                        <a:rPr lang="en-US" altLang="ko-KR" sz="1000" baseline="0" dirty="0" smtClean="0"/>
                        <a:t>6</a:t>
                      </a:r>
                      <a:r>
                        <a:rPr lang="ko-KR" altLang="en-US" sz="1000" baseline="0" dirty="0" smtClean="0"/>
                        <a:t>종 이상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51639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애니메이션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걷는 모션</a:t>
                      </a:r>
                      <a:r>
                        <a:rPr lang="en-US" altLang="ko-KR" sz="1000" baseline="0" dirty="0" smtClean="0"/>
                        <a:t> 3</a:t>
                      </a:r>
                      <a:r>
                        <a:rPr lang="ko-KR" altLang="en-US" sz="1000" baseline="0" dirty="0" smtClean="0"/>
                        <a:t>개의 프레임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smtClean="0"/>
                        <a:t>공격 모션 </a:t>
                      </a:r>
                      <a:r>
                        <a:rPr lang="en-US" altLang="ko-KR" sz="1000" baseline="0" dirty="0" smtClean="0"/>
                        <a:t>2</a:t>
                      </a:r>
                      <a:r>
                        <a:rPr lang="ko-KR" altLang="en-US" sz="1000" baseline="0" dirty="0" smtClean="0"/>
                        <a:t>개의 프레임</a:t>
                      </a:r>
                      <a:endParaRPr lang="en-US" altLang="ko-KR" sz="1000" baseline="0" dirty="0" smtClean="0"/>
                    </a:p>
                    <a:p>
                      <a:pPr latinLnBrk="1"/>
                      <a:r>
                        <a:rPr lang="ko-KR" altLang="en-US" sz="1000" baseline="0" dirty="0" smtClean="0"/>
                        <a:t>스킬 사용시 </a:t>
                      </a:r>
                      <a:r>
                        <a:rPr lang="en-US" altLang="ko-KR" sz="1000" baseline="0" dirty="0" smtClean="0"/>
                        <a:t>2</a:t>
                      </a:r>
                      <a:r>
                        <a:rPr lang="ko-KR" altLang="en-US" sz="1000" baseline="0" dirty="0" smtClean="0"/>
                        <a:t>개의 프레임</a:t>
                      </a:r>
                      <a:r>
                        <a:rPr lang="en-US" altLang="ko-KR" sz="1000" baseline="0" dirty="0" smtClean="0"/>
                        <a:t>,</a:t>
                      </a:r>
                      <a:r>
                        <a:rPr lang="ko-KR" altLang="en-US" sz="1000" baseline="0" dirty="0" smtClean="0"/>
                        <a:t> 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뛰는 모션 </a:t>
                      </a:r>
                      <a:r>
                        <a:rPr lang="en-US" altLang="ko-KR" sz="1000" dirty="0" smtClean="0"/>
                        <a:t>2</a:t>
                      </a:r>
                      <a:r>
                        <a:rPr lang="ko-KR" altLang="en-US" sz="1000" dirty="0" smtClean="0"/>
                        <a:t>개의 프레임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스킬마다</a:t>
                      </a:r>
                      <a:r>
                        <a:rPr lang="ko-KR" altLang="en-US" sz="1000" baseline="0" dirty="0" smtClean="0"/>
                        <a:t> 다른 모션에 대한 프레임 제작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err="1" smtClean="0"/>
                        <a:t>스탯과</a:t>
                      </a:r>
                      <a:r>
                        <a:rPr lang="ko-KR" altLang="en-US" sz="1000" baseline="0" dirty="0" smtClean="0"/>
                        <a:t> 성향이 높을수록 </a:t>
                      </a:r>
                      <a:r>
                        <a:rPr lang="ko-KR" altLang="en-US" sz="1000" baseline="0" dirty="0" err="1" smtClean="0"/>
                        <a:t>스킬과</a:t>
                      </a:r>
                      <a:r>
                        <a:rPr lang="ko-KR" altLang="en-US" sz="1000" baseline="0" dirty="0" smtClean="0"/>
                        <a:t> 공격모션을 극대화</a:t>
                      </a:r>
                      <a:r>
                        <a:rPr lang="en-US" altLang="ko-KR" sz="1000" baseline="0" dirty="0" smtClean="0"/>
                        <a:t>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87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6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7764" y="332656"/>
            <a:ext cx="8644716" cy="6092327"/>
          </a:xfrm>
          <a:prstGeom prst="rect">
            <a:avLst/>
          </a:prstGeom>
          <a:solidFill>
            <a:schemeClr val="bg1">
              <a:alpha val="81000"/>
            </a:schemeClr>
          </a:solidFill>
          <a:ln w="63500">
            <a:solidFill>
              <a:schemeClr val="accent2">
                <a:lumMod val="50000"/>
                <a:alpha val="49000"/>
              </a:schemeClr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ㄱ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8229600" cy="1143000"/>
          </a:xfrm>
        </p:spPr>
        <p:txBody>
          <a:bodyPr/>
          <a:lstStyle/>
          <a:p>
            <a:r>
              <a:rPr lang="ko-KR" altLang="en-US" b="1" dirty="0" smtClean="0">
                <a:latin typeface="MD개성체" pitchFamily="18" charset="-127"/>
                <a:ea typeface="MD개성체" pitchFamily="18" charset="-127"/>
              </a:rPr>
              <a:t>개발 계획 일정</a:t>
            </a:r>
            <a:endParaRPr lang="ko-KR" altLang="en-US" b="1" dirty="0">
              <a:latin typeface="MD개성체" pitchFamily="18" charset="-127"/>
              <a:ea typeface="MD개성체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397670"/>
              </p:ext>
            </p:extLst>
          </p:nvPr>
        </p:nvGraphicFramePr>
        <p:xfrm>
          <a:off x="393658" y="1268760"/>
          <a:ext cx="8352927" cy="5074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/>
                <a:gridCol w="7344815"/>
              </a:tblGrid>
              <a:tr h="117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300" dirty="0" smtClean="0">
                          <a:solidFill>
                            <a:schemeClr val="tx1"/>
                          </a:solidFill>
                        </a:rPr>
                        <a:t>수집</a:t>
                      </a:r>
                      <a:r>
                        <a:rPr lang="en-US" altLang="ko-KR" sz="130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300" dirty="0" smtClean="0">
                          <a:solidFill>
                            <a:schemeClr val="tx1"/>
                          </a:solidFill>
                        </a:rPr>
                        <a:t>좌표처리</a:t>
                      </a:r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리소스 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수집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dirty="0" err="1" smtClean="0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 설계 및 제작</a:t>
                      </a: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캔버스 위에 각종 건물과 오브젝트 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배치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  <a:tr h="1382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en-US" altLang="ko-KR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</a:tr>
              <a:tr h="1173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fontAlgn="t"/>
                      <a:r>
                        <a:rPr lang="ko-KR" altLang="ko-KR" sz="1200" b="1" dirty="0" smtClean="0"/>
                        <a:t>아군 캐릭터</a:t>
                      </a:r>
                      <a:r>
                        <a:rPr lang="ko-KR" altLang="en-US" sz="1200" b="1" dirty="0" smtClean="0"/>
                        <a:t>와 중립 </a:t>
                      </a:r>
                      <a:r>
                        <a:rPr lang="ko-KR" altLang="ko-KR" sz="1200" b="1" dirty="0" smtClean="0"/>
                        <a:t>오브젝트</a:t>
                      </a:r>
                      <a:endParaRPr lang="ko-KR" altLang="ko-KR" sz="1200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아군이 될 캐릭터들을 나누고 각각의 클래스 제작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클래스</a:t>
                      </a:r>
                      <a:r>
                        <a:rPr lang="en-US" altLang="ko-KR" sz="1000" b="1" dirty="0" smtClean="0"/>
                        <a:t> </a:t>
                      </a:r>
                      <a:r>
                        <a:rPr lang="ko-KR" altLang="ko-KR" sz="1000" b="1" dirty="0" smtClean="0"/>
                        <a:t>별 특징과 특수효과 등등 제작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en-US" sz="1000" b="1" dirty="0" smtClean="0"/>
                        <a:t>각종 건물과 아군 캐릭터 상호작용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en-US" sz="1000" b="1" dirty="0" smtClean="0"/>
                        <a:t>주인공의 </a:t>
                      </a:r>
                      <a:r>
                        <a:rPr lang="ko-KR" altLang="en-US" sz="1000" b="1" dirty="0" err="1" smtClean="0"/>
                        <a:t>스킬과</a:t>
                      </a:r>
                      <a:r>
                        <a:rPr lang="ko-KR" altLang="en-US" sz="1000" b="1" dirty="0" smtClean="0"/>
                        <a:t> 각종 상호작용</a:t>
                      </a:r>
                      <a:r>
                        <a:rPr lang="en-US" altLang="ko-KR" sz="1000" b="1" dirty="0" smtClean="0"/>
                        <a:t>, </a:t>
                      </a:r>
                      <a:r>
                        <a:rPr lang="ko-KR" altLang="en-US" sz="1000" b="1" dirty="0" smtClean="0"/>
                        <a:t>특수효과</a:t>
                      </a:r>
                      <a:r>
                        <a:rPr lang="ko-KR" altLang="en-US" sz="1000" b="1" baseline="0" dirty="0" smtClean="0"/>
                        <a:t> 설계</a:t>
                      </a:r>
                      <a:endParaRPr lang="ko-KR" altLang="en-US" sz="1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fontAlgn="t"/>
                      <a:r>
                        <a:rPr lang="ko-KR" altLang="ko-KR" sz="1300" b="1" dirty="0" smtClean="0"/>
                        <a:t>적군 오브젝트</a:t>
                      </a:r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적 성벽 및 대포 이미지 설계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위치에 따른 피격크기 설정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아군과 전투시 피격 반응 및 상호작용 설계</a:t>
                      </a:r>
                      <a:endParaRPr lang="en-US" altLang="ko-KR" sz="1000" b="1" dirty="0" smtClean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  <a:tr h="1840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142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fontAlgn="t"/>
                      <a:r>
                        <a:rPr lang="ko-KR" altLang="ko-KR" sz="1300" b="1" dirty="0" smtClean="0"/>
                        <a:t>키보드</a:t>
                      </a:r>
                      <a:r>
                        <a:rPr lang="en-US" altLang="ko-KR" sz="1300" b="1" dirty="0" smtClean="0"/>
                        <a:t>, </a:t>
                      </a:r>
                      <a:r>
                        <a:rPr lang="ko-KR" altLang="ko-KR" sz="1300" b="1" dirty="0" smtClean="0"/>
                        <a:t>마우스 동작</a:t>
                      </a:r>
                      <a:r>
                        <a:rPr lang="en-US" altLang="ko-KR" sz="1300" b="1" dirty="0" smtClean="0"/>
                        <a:t>, </a:t>
                      </a:r>
                      <a:r>
                        <a:rPr lang="ko-KR" altLang="en-US" sz="1300" b="1" dirty="0" smtClean="0"/>
                        <a:t>시작과 종료</a:t>
                      </a:r>
                      <a:endParaRPr lang="en-US" altLang="ko-KR" sz="13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en-US" altLang="ko-KR" sz="1000" b="1" dirty="0" smtClean="0"/>
                        <a:t>UI</a:t>
                      </a:r>
                      <a:r>
                        <a:rPr lang="ko-KR" altLang="ko-KR" sz="1000" b="1" dirty="0" smtClean="0"/>
                        <a:t>를 모두 키보드와 마우스로 조작 가능하게 함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en-US" sz="1000" b="1" dirty="0" smtClean="0"/>
                        <a:t>중요</a:t>
                      </a:r>
                      <a:r>
                        <a:rPr lang="ko-KR" altLang="ko-KR" sz="1000" b="1" dirty="0" smtClean="0"/>
                        <a:t> 오브젝트들과 상호작용이 가능하게 </a:t>
                      </a:r>
                      <a:r>
                        <a:rPr lang="ko-KR" altLang="ko-KR" sz="1000" b="1" dirty="0" err="1" smtClean="0"/>
                        <a:t>만듬</a:t>
                      </a:r>
                      <a:endParaRPr lang="en-US" altLang="ko-KR" sz="1000" b="1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ko-KR" sz="1000" b="1" dirty="0" smtClean="0"/>
                        <a:t>오브젝트 이동은 오직 키보드로만 하게 제작</a:t>
                      </a:r>
                      <a:endParaRPr lang="en-US" altLang="ko-KR" sz="1000" b="0" dirty="0" smtClean="0"/>
                    </a:p>
                    <a:p>
                      <a:pPr marL="228600" indent="-228600" fontAlgn="t">
                        <a:buAutoNum type="arabicPeriod"/>
                      </a:pPr>
                      <a:r>
                        <a:rPr lang="ko-KR" altLang="en-US" sz="1000" b="1" dirty="0" smtClean="0"/>
                        <a:t>시작과 종료 처리</a:t>
                      </a:r>
                      <a:r>
                        <a:rPr lang="en-US" altLang="ko-KR" sz="1000" b="1" dirty="0" smtClean="0"/>
                        <a:t>, </a:t>
                      </a:r>
                      <a:r>
                        <a:rPr lang="ko-KR" altLang="en-US" sz="1000" b="1" dirty="0" smtClean="0"/>
                        <a:t>스테이지 </a:t>
                      </a:r>
                      <a:r>
                        <a:rPr lang="ko-KR" altLang="en-US" sz="1000" b="1" dirty="0" err="1" smtClean="0"/>
                        <a:t>클리어시</a:t>
                      </a:r>
                      <a:r>
                        <a:rPr lang="ko-KR" altLang="en-US" sz="1000" b="1" dirty="0" smtClean="0"/>
                        <a:t> </a:t>
                      </a:r>
                      <a:r>
                        <a:rPr lang="ko-KR" altLang="en-US" sz="1000" b="1" dirty="0" err="1" smtClean="0"/>
                        <a:t>스텟업과</a:t>
                      </a:r>
                      <a:r>
                        <a:rPr lang="ko-KR" altLang="en-US" sz="1000" b="1" dirty="0" smtClean="0"/>
                        <a:t> </a:t>
                      </a:r>
                      <a:r>
                        <a:rPr lang="ko-KR" altLang="en-US" sz="1000" b="1" dirty="0" err="1" smtClean="0"/>
                        <a:t>스코어링</a:t>
                      </a:r>
                      <a:endParaRPr lang="ko-KR" altLang="ko-KR" sz="1000" b="1" dirty="0" smtClean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  <a:tr h="1371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1432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300" b="1" dirty="0" smtClean="0"/>
                        <a:t>점검</a:t>
                      </a:r>
                      <a:endParaRPr lang="en-US" altLang="ko-KR" sz="1300" b="1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baseline="0" dirty="0" smtClean="0"/>
                        <a:t>플레이어가 조종 </a:t>
                      </a:r>
                      <a:r>
                        <a:rPr lang="ko-KR" altLang="en-US" sz="1000" b="1" baseline="0" dirty="0" err="1" smtClean="0"/>
                        <a:t>하는대로</a:t>
                      </a:r>
                      <a:r>
                        <a:rPr lang="ko-KR" altLang="en-US" sz="1000" b="1" baseline="0" dirty="0" smtClean="0"/>
                        <a:t> 캐릭터가 움직이는가</a:t>
                      </a:r>
                      <a:endParaRPr lang="en-US" altLang="ko-KR" sz="1000" b="1" baseline="0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dirty="0" smtClean="0"/>
                        <a:t>아군 캐릭터들과 중립 오브젝트 들이</a:t>
                      </a:r>
                      <a:r>
                        <a:rPr lang="ko-KR" altLang="en-US" sz="1000" b="1" baseline="0" dirty="0" smtClean="0"/>
                        <a:t> 상호작용을 하는가</a:t>
                      </a:r>
                      <a:endParaRPr lang="en-US" altLang="ko-KR" sz="1000" b="1" baseline="0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baseline="0" dirty="0" smtClean="0"/>
                        <a:t>적군 오브젝트와 아군 캐릭터 및 중립 오브젝트가 정상적으로 전투가 되는가</a:t>
                      </a:r>
                      <a:endParaRPr lang="en-US" altLang="ko-KR" sz="1000" b="1" baseline="0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baseline="0" dirty="0" smtClean="0"/>
                        <a:t>플레이어의 주인공의 </a:t>
                      </a:r>
                      <a:r>
                        <a:rPr lang="ko-KR" altLang="en-US" sz="1000" b="1" baseline="0" dirty="0" err="1" smtClean="0"/>
                        <a:t>스킬과</a:t>
                      </a:r>
                      <a:r>
                        <a:rPr lang="ko-KR" altLang="en-US" sz="1000" b="1" baseline="0" dirty="0" smtClean="0"/>
                        <a:t> 각종 효과가 잘 작동 하는가</a:t>
                      </a:r>
                      <a:endParaRPr lang="en-US" altLang="ko-KR" sz="1000" b="1" baseline="0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baseline="0" dirty="0" smtClean="0"/>
                        <a:t>밸런스 조절</a:t>
                      </a:r>
                      <a:r>
                        <a:rPr lang="en-US" altLang="ko-KR" sz="1000" b="1" baseline="0" dirty="0" smtClean="0"/>
                        <a:t>.</a:t>
                      </a:r>
                      <a:endParaRPr lang="ko-KR" altLang="en-US" sz="1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7064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11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b="1" dirty="0" smtClean="0"/>
                        <a:t>마무리</a:t>
                      </a:r>
                      <a:endParaRPr lang="en-US" altLang="ko-KR" sz="1300" b="1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dirty="0" smtClean="0"/>
                        <a:t>게임 시작부터 종료까지 정상적으로 구동이 가능한가</a:t>
                      </a:r>
                      <a:endParaRPr lang="en-US" altLang="ko-KR" sz="1000" b="1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dirty="0" smtClean="0"/>
                        <a:t>최종 밸런스 조절</a:t>
                      </a:r>
                      <a:endParaRPr lang="en-US" altLang="ko-KR" sz="1000" b="1" dirty="0" smtClean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000" b="1" dirty="0" smtClean="0"/>
                        <a:t>문제 없다면 릴리스</a:t>
                      </a:r>
                      <a:r>
                        <a:rPr lang="en-US" altLang="ko-KR" sz="1000" b="1" dirty="0" smtClean="0"/>
                        <a:t>.</a:t>
                      </a:r>
                      <a:endParaRPr lang="ko-KR" altLang="en-US" sz="1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68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97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55000"/>
          </a:schemeClr>
        </a:solidFill>
        <a:ln w="63500">
          <a:solidFill>
            <a:schemeClr val="accent2">
              <a:lumMod val="75000"/>
            </a:schemeClr>
          </a:solidFill>
        </a:ln>
        <a:effectLst/>
      </a:spPr>
      <a:bodyPr rtlCol="0" anchor="ctr"/>
      <a:lstStyle>
        <a:defPPr algn="ctr">
          <a:defRPr sz="1000" b="1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873</Words>
  <Application>Microsoft Office PowerPoint</Application>
  <PresentationFormat>화면 슬라이드 쇼(4:3)</PresentationFormat>
  <Paragraphs>191</Paragraphs>
  <Slides>10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테마</vt:lpstr>
      <vt:lpstr>2D프로그래밍_1차 프로젝트</vt:lpstr>
      <vt:lpstr>모아라! 부셔라! 이겨라!</vt:lpstr>
      <vt:lpstr>메인 게임 화면 구성 – 모아라!</vt:lpstr>
      <vt:lpstr>메인 게임 화면 구성 – 부셔라!</vt:lpstr>
      <vt:lpstr>메인 게임 화면 구성 – 이겨라!</vt:lpstr>
      <vt:lpstr>게임 실행 흐름 – 모아라!</vt:lpstr>
      <vt:lpstr>게임 실행 흐름  부셔라!</vt:lpstr>
      <vt:lpstr>개발 범위</vt:lpstr>
      <vt:lpstr>개발 계획 일정</vt:lpstr>
      <vt:lpstr>자체평가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jiwyoon1@naver.com</dc:creator>
  <cp:lastModifiedBy>jiwyoon1@naver.com</cp:lastModifiedBy>
  <cp:revision>57</cp:revision>
  <dcterms:created xsi:type="dcterms:W3CDTF">2016-09-19T08:39:28Z</dcterms:created>
  <dcterms:modified xsi:type="dcterms:W3CDTF">2016-09-20T10:41:31Z</dcterms:modified>
</cp:coreProperties>
</file>

<file path=docProps/thumbnail.jpeg>
</file>